
<file path=[Content_Types].xml><?xml version="1.0" encoding="utf-8"?>
<Types xmlns="http://schemas.openxmlformats.org/package/2006/content-types">
  <Default Extension="bin" ContentType="image/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4" r:id="rId8"/>
    <p:sldId id="265" r:id="rId9"/>
    <p:sldId id="266" r:id="rId10"/>
    <p:sldId id="267" r:id="rId11"/>
    <p:sldId id="268" r:id="rId12"/>
    <p:sldId id="272" r:id="rId13"/>
    <p:sldId id="271" r:id="rId14"/>
    <p:sldId id="263"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p:cViewPr varScale="1">
        <p:scale>
          <a:sx n="80" d="100"/>
          <a:sy n="80"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9F1F-408B-585D-F642-7D3DCA1575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994AC8-E6DC-2488-1754-FE418576C6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828FCF-FFC4-1191-0A73-30457EACB6A6}"/>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D8A1C296-E73B-5170-5E6C-399E9B8DE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FD2ED-AA54-D772-5853-A837B9496ACF}"/>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273093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8978-ACBB-F919-2EB0-6BD153C71E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F43056-42EF-7F9F-AD60-5918B148BF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A992A-EFA7-0297-70DC-8BE0D0F5AF9B}"/>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FA0A0E29-8EB7-562C-D458-587BD7485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09EEF-B293-81D2-D0BD-9ABD5F446AFA}"/>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2755676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5DD6AD-F98D-9B7F-96C9-677E4E6436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A1D1E0-3F26-C4F4-330A-05BED0C301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64B79-81C9-7432-33C0-0484CC4CE008}"/>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ABBC2102-1209-70FF-F52E-4CE9AE367E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A88C7-84DB-900B-36B9-61F0C05E06FB}"/>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101502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741A5-C2C7-AD9B-917C-C899DE8E3F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0426B1-4256-22BF-7903-D73C206C53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ABAD04-910E-4283-C871-200BE1E0956D}"/>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F151F020-9825-0DEB-A34E-265261381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9C145-1003-9BF9-4792-D08057AF697B}"/>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3671356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B4D58-5ABC-8B81-BAF8-713EC2A8D6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5622BB-F03B-F9B1-61B8-07A892A90A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862C02-D72A-0D2C-2F6D-AF7F3A118DF2}"/>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4371C8EA-8CE8-E248-3F78-35A3E1A2F3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EE4EA0-0359-8C91-5CF2-F4A28C73E0D6}"/>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2076386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E30DF-2968-C5F0-E6AE-3FA93EEE3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52D5BF-BFF4-EB58-10D9-2DAF3D39C3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A34CFC-D01F-CC49-D510-1E44B2928A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53623F-EC74-9F8D-D73C-2768CD44F9E3}"/>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6" name="Footer Placeholder 5">
            <a:extLst>
              <a:ext uri="{FF2B5EF4-FFF2-40B4-BE49-F238E27FC236}">
                <a16:creationId xmlns:a16="http://schemas.microsoft.com/office/drawing/2014/main" id="{F00B38C2-B174-C9F3-F89A-DE3DA788AD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D1F993-AD03-795D-1796-6377A4E111F5}"/>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321982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B07C-87C5-B3D6-7E64-5F30576891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93887B-B9B6-CF51-65F9-FAC251FEDC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04F3C9-8F22-6DD0-DAA6-95BECA3155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0F132A-B3B7-5D87-8B76-ABC942B34D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9FAEC7-E46F-A4A6-3D99-53862971FE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513CC5-92F5-81CE-ADD7-5BE2CE92FB32}"/>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8" name="Footer Placeholder 7">
            <a:extLst>
              <a:ext uri="{FF2B5EF4-FFF2-40B4-BE49-F238E27FC236}">
                <a16:creationId xmlns:a16="http://schemas.microsoft.com/office/drawing/2014/main" id="{F07965BA-A3FD-D897-8312-2A5A2B75E3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3D545D-FDB9-902C-EA19-4522FEC2C92B}"/>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4019302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D27AB-5E8F-71C6-FF9C-E1A76E6BB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80CF7A-82CC-1DC4-04E0-E6116CA755DE}"/>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4" name="Footer Placeholder 3">
            <a:extLst>
              <a:ext uri="{FF2B5EF4-FFF2-40B4-BE49-F238E27FC236}">
                <a16:creationId xmlns:a16="http://schemas.microsoft.com/office/drawing/2014/main" id="{A56E2712-24FA-D94D-6E5A-01BB32A6A0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8B916E-CFF5-ABBD-73FD-5D349D14DCCC}"/>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1500541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3F81FE-B52B-E6B5-FEAA-D04E244F6D6F}"/>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3" name="Footer Placeholder 2">
            <a:extLst>
              <a:ext uri="{FF2B5EF4-FFF2-40B4-BE49-F238E27FC236}">
                <a16:creationId xmlns:a16="http://schemas.microsoft.com/office/drawing/2014/main" id="{FAA59839-08A8-CEEE-38ED-739B1BEB6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18F4B0-59B2-6332-2095-C54ECBB51F55}"/>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3431320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01E8-30C5-8E3D-72EE-7C873960F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F3694C-C2DA-7745-6A6A-5954376D46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AFB786-1498-CAF2-261E-00FA7D35D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A99B56-ED7D-44DA-1A13-9C953E94B5EF}"/>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6" name="Footer Placeholder 5">
            <a:extLst>
              <a:ext uri="{FF2B5EF4-FFF2-40B4-BE49-F238E27FC236}">
                <a16:creationId xmlns:a16="http://schemas.microsoft.com/office/drawing/2014/main" id="{290B8934-6BFB-AC9A-232D-69D7ED8E77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7A387-24E5-2925-AF01-FC9543A7BC99}"/>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29110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3A21B-4574-058F-AA60-FA8712D902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992486-606B-D576-7FBF-BC66A043EE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25231-7A5E-FF5B-534A-33EE99513F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A7538E-B21B-FC17-E901-6C2586C2B8D4}"/>
              </a:ext>
            </a:extLst>
          </p:cNvPr>
          <p:cNvSpPr>
            <a:spLocks noGrp="1"/>
          </p:cNvSpPr>
          <p:nvPr>
            <p:ph type="dt" sz="half" idx="10"/>
          </p:nvPr>
        </p:nvSpPr>
        <p:spPr/>
        <p:txBody>
          <a:bodyPr/>
          <a:lstStyle/>
          <a:p>
            <a:fld id="{BD818BA2-FDD2-43A9-9A8D-C2C2E3BF53DE}" type="datetimeFigureOut">
              <a:rPr lang="en-US" smtClean="0"/>
              <a:t>5/8/2024</a:t>
            </a:fld>
            <a:endParaRPr lang="en-US"/>
          </a:p>
        </p:txBody>
      </p:sp>
      <p:sp>
        <p:nvSpPr>
          <p:cNvPr id="6" name="Footer Placeholder 5">
            <a:extLst>
              <a:ext uri="{FF2B5EF4-FFF2-40B4-BE49-F238E27FC236}">
                <a16:creationId xmlns:a16="http://schemas.microsoft.com/office/drawing/2014/main" id="{EFE17281-0651-F70F-7CC3-0AEB20A3C2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B5D19-A318-8B76-9961-A971B9C7CED0}"/>
              </a:ext>
            </a:extLst>
          </p:cNvPr>
          <p:cNvSpPr>
            <a:spLocks noGrp="1"/>
          </p:cNvSpPr>
          <p:nvPr>
            <p:ph type="sldNum" sz="quarter" idx="12"/>
          </p:nvPr>
        </p:nvSpPr>
        <p:spPr/>
        <p:txBody>
          <a:bodyPr/>
          <a:lstStyle/>
          <a:p>
            <a:fld id="{4F32B55B-1765-4E96-983D-DFCE31ADFCEC}" type="slidenum">
              <a:rPr lang="en-US" smtClean="0"/>
              <a:t>‹#›</a:t>
            </a:fld>
            <a:endParaRPr lang="en-US"/>
          </a:p>
        </p:txBody>
      </p:sp>
    </p:spTree>
    <p:extLst>
      <p:ext uri="{BB962C8B-B14F-4D97-AF65-F5344CB8AC3E}">
        <p14:creationId xmlns:p14="http://schemas.microsoft.com/office/powerpoint/2010/main" val="3704302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F2FBFF-8D12-A3BD-A82D-E1A88D76CB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AB9B0E-9495-F035-4A5D-2AF76C721D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B5C42-8278-9622-26DE-47D2F1F1DF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18BA2-FDD2-43A9-9A8D-C2C2E3BF53DE}" type="datetimeFigureOut">
              <a:rPr lang="en-US" smtClean="0"/>
              <a:t>5/8/2024</a:t>
            </a:fld>
            <a:endParaRPr lang="en-US"/>
          </a:p>
        </p:txBody>
      </p:sp>
      <p:sp>
        <p:nvSpPr>
          <p:cNvPr id="5" name="Footer Placeholder 4">
            <a:extLst>
              <a:ext uri="{FF2B5EF4-FFF2-40B4-BE49-F238E27FC236}">
                <a16:creationId xmlns:a16="http://schemas.microsoft.com/office/drawing/2014/main" id="{214CC962-AE4A-BED7-7271-190EF92B83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AAEA74-77FC-65ED-DBF8-3B2987198E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2B55B-1765-4E96-983D-DFCE31ADFCEC}" type="slidenum">
              <a:rPr lang="en-US" smtClean="0"/>
              <a:t>‹#›</a:t>
            </a:fld>
            <a:endParaRPr lang="en-US"/>
          </a:p>
        </p:txBody>
      </p:sp>
    </p:spTree>
    <p:extLst>
      <p:ext uri="{BB962C8B-B14F-4D97-AF65-F5344CB8AC3E}">
        <p14:creationId xmlns:p14="http://schemas.microsoft.com/office/powerpoint/2010/main" val="706262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C72C1-8DC8-87CF-5583-F8939D0D8E84}"/>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DA3B04-805E-CF24-2A4F-23D0BA5BC3E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B2ACFA-2C91-78FF-0D6E-CFC75EF99833}"/>
              </a:ext>
            </a:extLst>
          </p:cNvPr>
          <p:cNvPicPr>
            <a:picLocks noChangeAspect="1"/>
          </p:cNvPicPr>
          <p:nvPr/>
        </p:nvPicPr>
        <p:blipFill>
          <a:blip r:embed="rId2"/>
          <a:stretch>
            <a:fillRect/>
          </a:stretch>
        </p:blipFill>
        <p:spPr>
          <a:xfrm>
            <a:off x="0" y="28416"/>
            <a:ext cx="12192000" cy="6801168"/>
          </a:xfrm>
          <a:prstGeom prst="rect">
            <a:avLst/>
          </a:prstGeom>
        </p:spPr>
      </p:pic>
    </p:spTree>
    <p:extLst>
      <p:ext uri="{BB962C8B-B14F-4D97-AF65-F5344CB8AC3E}">
        <p14:creationId xmlns:p14="http://schemas.microsoft.com/office/powerpoint/2010/main" val="328254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en-US" sz="5400" b="1" dirty="0"/>
              <a:t>3. Fully connected layer(Dense)</a:t>
            </a:r>
          </a:p>
        </p:txBody>
      </p:sp>
      <p:sp>
        <p:nvSpPr>
          <p:cNvPr id="4" name="Subtitle 2">
            <a:extLst>
              <a:ext uri="{FF2B5EF4-FFF2-40B4-BE49-F238E27FC236}">
                <a16:creationId xmlns:a16="http://schemas.microsoft.com/office/drawing/2014/main" id="{F7B264FB-A5E6-54ED-3175-FB92C9DFDD61}"/>
              </a:ext>
            </a:extLst>
          </p:cNvPr>
          <p:cNvSpPr txBox="1">
            <a:spLocks/>
          </p:cNvSpPr>
          <p:nvPr/>
        </p:nvSpPr>
        <p:spPr>
          <a:xfrm>
            <a:off x="1541848" y="3986074"/>
            <a:ext cx="7726440" cy="38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vi-VN" sz="2000" dirty="0"/>
              <a:t>Sau khi ảnh được truyền qua nhiều convolutional layer và pooling layer thì model đã học được tương đối các đặc điểm của ảnh (ví dụ mắt, mũi, khung mặt,…) thì tensor của output của layer cuối cùng, kích thước H*W*D, sẽ được chuyển về 1 vector kích thước (H*W*D)</a:t>
            </a:r>
            <a:r>
              <a:rPr lang="en-US" sz="2000" dirty="0"/>
              <a:t>.</a:t>
            </a:r>
          </a:p>
          <a:p>
            <a:pPr>
              <a:buFontTx/>
              <a:buChar char="-"/>
            </a:pPr>
            <a:r>
              <a:rPr lang="vi-VN" sz="2000" dirty="0"/>
              <a:t>Sau đó ta dùng các fully connected layer để kết hợp các đặc điểm của ảnh để ra được output của model.</a:t>
            </a:r>
            <a:endParaRPr lang="en-US" sz="2000" dirty="0"/>
          </a:p>
        </p:txBody>
      </p:sp>
      <p:pic>
        <p:nvPicPr>
          <p:cNvPr id="7" name="Picture 6">
            <a:extLst>
              <a:ext uri="{FF2B5EF4-FFF2-40B4-BE49-F238E27FC236}">
                <a16:creationId xmlns:a16="http://schemas.microsoft.com/office/drawing/2014/main" id="{EA1E5AAE-F795-8DDE-4571-4FE8F5FFE9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616" y="1384987"/>
            <a:ext cx="5443147" cy="2601087"/>
          </a:xfrm>
          <a:prstGeom prst="rect">
            <a:avLst/>
          </a:prstGeom>
        </p:spPr>
      </p:pic>
    </p:spTree>
    <p:extLst>
      <p:ext uri="{BB962C8B-B14F-4D97-AF65-F5344CB8AC3E}">
        <p14:creationId xmlns:p14="http://schemas.microsoft.com/office/powerpoint/2010/main" val="316296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en-US" sz="5400" b="1" dirty="0"/>
              <a:t>- Chi </a:t>
            </a:r>
            <a:r>
              <a:rPr lang="en-US" sz="5400" b="1" dirty="0" err="1"/>
              <a:t>tiết</a:t>
            </a:r>
            <a:r>
              <a:rPr lang="en-US" sz="5400" b="1" dirty="0"/>
              <a:t> </a:t>
            </a:r>
            <a:r>
              <a:rPr lang="en-US" sz="5400" b="1" dirty="0" err="1"/>
              <a:t>về</a:t>
            </a:r>
            <a:r>
              <a:rPr lang="en-US" sz="5400" b="1" dirty="0"/>
              <a:t> Dense:</a:t>
            </a:r>
          </a:p>
        </p:txBody>
      </p:sp>
      <p:sp>
        <p:nvSpPr>
          <p:cNvPr id="4" name="Subtitle 2">
            <a:extLst>
              <a:ext uri="{FF2B5EF4-FFF2-40B4-BE49-F238E27FC236}">
                <a16:creationId xmlns:a16="http://schemas.microsoft.com/office/drawing/2014/main" id="{F7B264FB-A5E6-54ED-3175-FB92C9DFDD61}"/>
              </a:ext>
            </a:extLst>
          </p:cNvPr>
          <p:cNvSpPr txBox="1">
            <a:spLocks/>
          </p:cNvSpPr>
          <p:nvPr/>
        </p:nvSpPr>
        <p:spPr>
          <a:xfrm>
            <a:off x="958880" y="1609077"/>
            <a:ext cx="11233120" cy="3639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Trải</a:t>
            </a:r>
            <a:r>
              <a:rPr lang="en-US" dirty="0"/>
              <a:t> </a:t>
            </a:r>
            <a:r>
              <a:rPr lang="en-US" dirty="0" err="1"/>
              <a:t>dài</a:t>
            </a:r>
            <a:r>
              <a:rPr lang="en-US" dirty="0"/>
              <a:t> ma </a:t>
            </a:r>
            <a:r>
              <a:rPr lang="en-US" dirty="0" err="1"/>
              <a:t>trận</a:t>
            </a:r>
            <a:r>
              <a:rPr lang="en-US" dirty="0"/>
              <a:t> </a:t>
            </a:r>
            <a:r>
              <a:rPr lang="en-US" dirty="0" err="1"/>
              <a:t>được</a:t>
            </a:r>
            <a:r>
              <a:rPr lang="en-US" dirty="0"/>
              <a:t> </a:t>
            </a:r>
            <a:r>
              <a:rPr lang="en-US" dirty="0" err="1"/>
              <a:t>tạo</a:t>
            </a:r>
            <a:r>
              <a:rPr lang="en-US" dirty="0"/>
              <a:t> </a:t>
            </a:r>
            <a:r>
              <a:rPr lang="en-US" dirty="0" err="1"/>
              <a:t>NxMx3</a:t>
            </a:r>
            <a:r>
              <a:rPr lang="en-US" dirty="0"/>
              <a:t> </a:t>
            </a:r>
            <a:r>
              <a:rPr lang="en-US" dirty="0" err="1"/>
              <a:t>thành</a:t>
            </a:r>
            <a:r>
              <a:rPr lang="en-US" dirty="0"/>
              <a:t> ma </a:t>
            </a:r>
            <a:r>
              <a:rPr lang="en-US" dirty="0" err="1"/>
              <a:t>trận</a:t>
            </a:r>
            <a:r>
              <a:rPr lang="en-US" dirty="0"/>
              <a:t> </a:t>
            </a:r>
            <a:r>
              <a:rPr lang="en-US" dirty="0" err="1"/>
              <a:t>một</a:t>
            </a:r>
            <a:r>
              <a:rPr lang="en-US" dirty="0"/>
              <a:t> </a:t>
            </a:r>
            <a:r>
              <a:rPr lang="en-US" dirty="0" err="1"/>
              <a:t>chiều</a:t>
            </a:r>
            <a:r>
              <a:rPr lang="en-US" dirty="0"/>
              <a:t> (N*M)</a:t>
            </a:r>
            <a:r>
              <a:rPr lang="en-US" dirty="0" err="1"/>
              <a:t>x1x3</a:t>
            </a:r>
            <a:r>
              <a:rPr lang="en-US" dirty="0"/>
              <a:t>. </a:t>
            </a:r>
            <a:r>
              <a:rPr lang="en-US" dirty="0" err="1"/>
              <a:t>Sử</a:t>
            </a:r>
            <a:r>
              <a:rPr lang="en-US" dirty="0"/>
              <a:t> </a:t>
            </a:r>
            <a:r>
              <a:rPr lang="en-US" dirty="0" err="1"/>
              <a:t>dụng</a:t>
            </a:r>
            <a:r>
              <a:rPr lang="en-US" dirty="0"/>
              <a:t> </a:t>
            </a:r>
            <a:r>
              <a:rPr lang="en-US" dirty="0" err="1"/>
              <a:t>thuật</a:t>
            </a:r>
            <a:r>
              <a:rPr lang="en-US" dirty="0"/>
              <a:t> </a:t>
            </a:r>
            <a:r>
              <a:rPr lang="en-US" dirty="0" err="1"/>
              <a:t>toán</a:t>
            </a:r>
            <a:r>
              <a:rPr lang="en-US" dirty="0"/>
              <a:t> </a:t>
            </a:r>
            <a:r>
              <a:rPr lang="en-US" dirty="0" err="1"/>
              <a:t>trong</a:t>
            </a:r>
            <a:r>
              <a:rPr lang="en-US" dirty="0"/>
              <a:t> </a:t>
            </a:r>
            <a:r>
              <a:rPr lang="en-US" dirty="0" err="1"/>
              <a:t>keras</a:t>
            </a:r>
            <a:r>
              <a:rPr lang="en-US" dirty="0"/>
              <a:t> </a:t>
            </a:r>
            <a:r>
              <a:rPr lang="en-US" dirty="0" err="1"/>
              <a:t>tạo</a:t>
            </a:r>
            <a:r>
              <a:rPr lang="en-US" dirty="0"/>
              <a:t> </a:t>
            </a:r>
            <a:r>
              <a:rPr lang="en-US" dirty="0" err="1"/>
              <a:t>ra</a:t>
            </a:r>
            <a:r>
              <a:rPr lang="en-US" dirty="0"/>
              <a:t> 2 ma </a:t>
            </a:r>
            <a:r>
              <a:rPr lang="en-US" dirty="0" err="1"/>
              <a:t>trận</a:t>
            </a:r>
            <a:r>
              <a:rPr lang="en-US" dirty="0"/>
              <a:t> </a:t>
            </a:r>
            <a:r>
              <a:rPr lang="en-US" dirty="0" err="1"/>
              <a:t>với</a:t>
            </a:r>
            <a:r>
              <a:rPr lang="en-US" dirty="0"/>
              <a:t> ma </a:t>
            </a:r>
            <a:r>
              <a:rPr lang="en-US" dirty="0" err="1"/>
              <a:t>trận</a:t>
            </a:r>
            <a:r>
              <a:rPr lang="en-US" dirty="0"/>
              <a:t> </a:t>
            </a:r>
            <a:r>
              <a:rPr lang="en-US" dirty="0" err="1"/>
              <a:t>thứ</a:t>
            </a:r>
            <a:r>
              <a:rPr lang="en-US" dirty="0"/>
              <a:t> 2 </a:t>
            </a:r>
            <a:r>
              <a:rPr lang="en-US" dirty="0" err="1"/>
              <a:t>có</a:t>
            </a:r>
            <a:r>
              <a:rPr lang="en-US" dirty="0"/>
              <a:t> </a:t>
            </a:r>
            <a:r>
              <a:rPr lang="en-US" dirty="0" err="1"/>
              <a:t>kích</a:t>
            </a:r>
            <a:r>
              <a:rPr lang="en-US" dirty="0"/>
              <a:t> </a:t>
            </a:r>
            <a:r>
              <a:rPr lang="en-US" dirty="0" err="1"/>
              <a:t>thước</a:t>
            </a:r>
            <a:r>
              <a:rPr lang="en-US" dirty="0"/>
              <a:t> </a:t>
            </a:r>
            <a:r>
              <a:rPr lang="en-US" dirty="0" err="1"/>
              <a:t>là</a:t>
            </a:r>
            <a:r>
              <a:rPr lang="en-US" dirty="0"/>
              <a:t> </a:t>
            </a:r>
            <a:r>
              <a:rPr lang="en-US" dirty="0" err="1"/>
              <a:t>256x1x3</a:t>
            </a:r>
            <a:r>
              <a:rPr lang="en-US" dirty="0"/>
              <a:t>, </a:t>
            </a:r>
            <a:r>
              <a:rPr lang="en-US" dirty="0" err="1"/>
              <a:t>và</a:t>
            </a:r>
            <a:r>
              <a:rPr lang="en-US" dirty="0"/>
              <a:t> ma </a:t>
            </a:r>
            <a:r>
              <a:rPr lang="en-US" dirty="0" err="1"/>
              <a:t>trận</a:t>
            </a:r>
            <a:r>
              <a:rPr lang="en-US" dirty="0"/>
              <a:t> </a:t>
            </a:r>
            <a:r>
              <a:rPr lang="en-US" dirty="0" err="1"/>
              <a:t>thứ</a:t>
            </a:r>
            <a:r>
              <a:rPr lang="en-US" dirty="0"/>
              <a:t> 3 </a:t>
            </a:r>
            <a:r>
              <a:rPr lang="en-US" dirty="0" err="1"/>
              <a:t>là</a:t>
            </a:r>
            <a:r>
              <a:rPr lang="en-US" dirty="0"/>
              <a:t> </a:t>
            </a:r>
            <a:r>
              <a:rPr lang="en-US" dirty="0" err="1"/>
              <a:t>43x1x3</a:t>
            </a:r>
            <a:r>
              <a:rPr lang="en-US" dirty="0"/>
              <a:t> (</a:t>
            </a:r>
            <a:r>
              <a:rPr lang="en-US" dirty="0" err="1"/>
              <a:t>bằng</a:t>
            </a:r>
            <a:r>
              <a:rPr lang="en-US" dirty="0"/>
              <a:t> </a:t>
            </a:r>
            <a:r>
              <a:rPr lang="en-US" dirty="0" err="1"/>
              <a:t>với</a:t>
            </a:r>
            <a:r>
              <a:rPr lang="en-US" dirty="0"/>
              <a:t> </a:t>
            </a:r>
            <a:r>
              <a:rPr lang="en-US" dirty="0" err="1"/>
              <a:t>số</a:t>
            </a:r>
            <a:r>
              <a:rPr lang="en-US" dirty="0"/>
              <a:t> label </a:t>
            </a:r>
            <a:r>
              <a:rPr lang="en-US" dirty="0" err="1"/>
              <a:t>đã</a:t>
            </a:r>
            <a:r>
              <a:rPr lang="en-US" dirty="0"/>
              <a:t> </a:t>
            </a:r>
            <a:r>
              <a:rPr lang="en-US" dirty="0" err="1"/>
              <a:t>được</a:t>
            </a:r>
            <a:r>
              <a:rPr lang="en-US" dirty="0"/>
              <a:t> </a:t>
            </a:r>
            <a:r>
              <a:rPr lang="en-US" dirty="0" err="1"/>
              <a:t>chuẩn</a:t>
            </a:r>
            <a:r>
              <a:rPr lang="en-US" dirty="0"/>
              <a:t> </a:t>
            </a:r>
            <a:r>
              <a:rPr lang="en-US" dirty="0" err="1"/>
              <a:t>bị</a:t>
            </a:r>
            <a:r>
              <a:rPr lang="en-US" dirty="0"/>
              <a:t> ở </a:t>
            </a:r>
            <a:r>
              <a:rPr lang="en-US" dirty="0" err="1"/>
              <a:t>bước</a:t>
            </a:r>
            <a:r>
              <a:rPr lang="en-US" dirty="0"/>
              <a:t> 1), </a:t>
            </a:r>
            <a:r>
              <a:rPr lang="en-US" dirty="0" err="1"/>
              <a:t>có</a:t>
            </a:r>
            <a:r>
              <a:rPr lang="en-US" dirty="0"/>
              <a:t> </a:t>
            </a:r>
            <a:r>
              <a:rPr lang="en-US" dirty="0" err="1"/>
              <a:t>xảy</a:t>
            </a:r>
            <a:r>
              <a:rPr lang="en-US" dirty="0"/>
              <a:t> </a:t>
            </a:r>
            <a:r>
              <a:rPr lang="en-US" dirty="0" err="1"/>
              <a:t>ra</a:t>
            </a:r>
            <a:r>
              <a:rPr lang="en-US" dirty="0"/>
              <a:t> </a:t>
            </a:r>
            <a:r>
              <a:rPr lang="en-US" dirty="0" err="1"/>
              <a:t>mất</a:t>
            </a:r>
            <a:r>
              <a:rPr lang="en-US" dirty="0"/>
              <a:t> </a:t>
            </a:r>
            <a:r>
              <a:rPr lang="en-US" dirty="0" err="1"/>
              <a:t>mát</a:t>
            </a:r>
            <a:r>
              <a:rPr lang="en-US" dirty="0"/>
              <a:t>. </a:t>
            </a:r>
            <a:r>
              <a:rPr lang="en-US" dirty="0" err="1"/>
              <a:t>Các</a:t>
            </a:r>
            <a:r>
              <a:rPr lang="en-US" dirty="0"/>
              <a:t> ma </a:t>
            </a:r>
            <a:r>
              <a:rPr lang="en-US" dirty="0" err="1"/>
              <a:t>trận</a:t>
            </a:r>
            <a:r>
              <a:rPr lang="en-US" dirty="0"/>
              <a:t> </a:t>
            </a:r>
            <a:r>
              <a:rPr lang="en-US" dirty="0" err="1"/>
              <a:t>một</a:t>
            </a:r>
            <a:r>
              <a:rPr lang="en-US" dirty="0"/>
              <a:t> </a:t>
            </a:r>
            <a:r>
              <a:rPr lang="en-US" dirty="0" err="1"/>
              <a:t>chiều</a:t>
            </a:r>
            <a:r>
              <a:rPr lang="en-US" dirty="0"/>
              <a:t> </a:t>
            </a:r>
            <a:r>
              <a:rPr lang="en-US" dirty="0" err="1"/>
              <a:t>này</a:t>
            </a:r>
            <a:r>
              <a:rPr lang="en-US" dirty="0"/>
              <a:t> </a:t>
            </a:r>
            <a:r>
              <a:rPr lang="en-US" dirty="0" err="1"/>
              <a:t>được</a:t>
            </a:r>
            <a:r>
              <a:rPr lang="en-US" dirty="0"/>
              <a:t> </a:t>
            </a:r>
            <a:r>
              <a:rPr lang="en-US" dirty="0" err="1"/>
              <a:t>liên</a:t>
            </a:r>
            <a:r>
              <a:rPr lang="en-US" dirty="0"/>
              <a:t> </a:t>
            </a:r>
            <a:r>
              <a:rPr lang="en-US" dirty="0" err="1"/>
              <a:t>kết</a:t>
            </a:r>
            <a:r>
              <a:rPr lang="en-US" dirty="0"/>
              <a:t> 1-N (</a:t>
            </a:r>
            <a:r>
              <a:rPr lang="en-US" dirty="0" err="1"/>
              <a:t>phần</a:t>
            </a:r>
            <a:r>
              <a:rPr lang="en-US" dirty="0"/>
              <a:t> </a:t>
            </a:r>
            <a:r>
              <a:rPr lang="en-US" dirty="0" err="1"/>
              <a:t>tử</a:t>
            </a:r>
            <a:r>
              <a:rPr lang="en-US" dirty="0"/>
              <a:t> ma </a:t>
            </a:r>
            <a:r>
              <a:rPr lang="en-US" dirty="0" err="1"/>
              <a:t>trận</a:t>
            </a:r>
            <a:r>
              <a:rPr lang="en-US" dirty="0"/>
              <a:t> </a:t>
            </a:r>
            <a:r>
              <a:rPr lang="en-US" dirty="0" err="1"/>
              <a:t>phía</a:t>
            </a:r>
            <a:r>
              <a:rPr lang="en-US" dirty="0"/>
              <a:t> </a:t>
            </a:r>
            <a:r>
              <a:rPr lang="en-US" dirty="0" err="1"/>
              <a:t>trước</a:t>
            </a:r>
            <a:r>
              <a:rPr lang="en-US" dirty="0"/>
              <a:t> </a:t>
            </a:r>
            <a:r>
              <a:rPr lang="en-US" dirty="0" err="1"/>
              <a:t>liên</a:t>
            </a:r>
            <a:r>
              <a:rPr lang="en-US" dirty="0"/>
              <a:t> </a:t>
            </a:r>
            <a:r>
              <a:rPr lang="en-US" dirty="0" err="1"/>
              <a:t>kết</a:t>
            </a:r>
            <a:r>
              <a:rPr lang="en-US" dirty="0"/>
              <a:t> </a:t>
            </a:r>
            <a:r>
              <a:rPr lang="en-US" dirty="0" err="1"/>
              <a:t>với</a:t>
            </a:r>
            <a:r>
              <a:rPr lang="en-US" dirty="0"/>
              <a:t> N </a:t>
            </a:r>
            <a:r>
              <a:rPr lang="en-US" dirty="0" err="1"/>
              <a:t>phần</a:t>
            </a:r>
            <a:r>
              <a:rPr lang="en-US" dirty="0"/>
              <a:t> </a:t>
            </a:r>
            <a:r>
              <a:rPr lang="en-US" dirty="0" err="1"/>
              <a:t>tử</a:t>
            </a:r>
            <a:r>
              <a:rPr lang="en-US" dirty="0"/>
              <a:t> </a:t>
            </a:r>
            <a:r>
              <a:rPr lang="en-US" dirty="0" err="1"/>
              <a:t>của</a:t>
            </a:r>
            <a:r>
              <a:rPr lang="en-US" dirty="0"/>
              <a:t> ma </a:t>
            </a:r>
            <a:r>
              <a:rPr lang="en-US" dirty="0" err="1"/>
              <a:t>trận</a:t>
            </a:r>
            <a:r>
              <a:rPr lang="en-US" dirty="0"/>
              <a:t> </a:t>
            </a:r>
            <a:r>
              <a:rPr lang="en-US" dirty="0" err="1"/>
              <a:t>phía</a:t>
            </a:r>
            <a:r>
              <a:rPr lang="en-US" dirty="0"/>
              <a:t> </a:t>
            </a:r>
            <a:r>
              <a:rPr lang="en-US" dirty="0" err="1"/>
              <a:t>sau</a:t>
            </a:r>
            <a:r>
              <a:rPr lang="en-US" dirty="0"/>
              <a:t>) </a:t>
            </a:r>
            <a:r>
              <a:rPr lang="en-US" dirty="0" err="1"/>
              <a:t>theo</a:t>
            </a:r>
            <a:r>
              <a:rPr lang="en-US" dirty="0"/>
              <a:t> </a:t>
            </a:r>
            <a:r>
              <a:rPr lang="en-US" dirty="0" err="1"/>
              <a:t>công</a:t>
            </a:r>
            <a:r>
              <a:rPr lang="en-US" dirty="0"/>
              <a:t> </a:t>
            </a:r>
            <a:r>
              <a:rPr lang="en-US" dirty="0" err="1"/>
              <a:t>thức</a:t>
            </a:r>
            <a:r>
              <a:rPr lang="en-US" dirty="0"/>
              <a:t>:</a:t>
            </a:r>
          </a:p>
          <a:p>
            <a:r>
              <a:rPr lang="en-US" dirty="0"/>
              <a:t>	</a:t>
            </a:r>
            <a:r>
              <a:rPr lang="en-US" dirty="0" err="1"/>
              <a:t>tổng</a:t>
            </a:r>
            <a:r>
              <a:rPr lang="en-US" dirty="0"/>
              <a:t> </a:t>
            </a:r>
            <a:r>
              <a:rPr lang="en-US" dirty="0" err="1"/>
              <a:t>số</a:t>
            </a:r>
            <a:r>
              <a:rPr lang="en-US" dirty="0"/>
              <a:t> </a:t>
            </a:r>
            <a:r>
              <a:rPr lang="en-US" dirty="0" err="1"/>
              <a:t>lượng</a:t>
            </a:r>
            <a:r>
              <a:rPr lang="en-US" dirty="0"/>
              <a:t> </a:t>
            </a:r>
            <a:r>
              <a:rPr lang="en-US" dirty="0" err="1"/>
              <a:t>liên</a:t>
            </a:r>
            <a:r>
              <a:rPr lang="en-US" dirty="0"/>
              <a:t> </a:t>
            </a:r>
            <a:r>
              <a:rPr lang="en-US" dirty="0" err="1"/>
              <a:t>kết</a:t>
            </a:r>
            <a:r>
              <a:rPr lang="en-US" dirty="0"/>
              <a:t> ma </a:t>
            </a:r>
            <a:r>
              <a:rPr lang="en-US" dirty="0" err="1"/>
              <a:t>trận</a:t>
            </a:r>
            <a:r>
              <a:rPr lang="en-US" dirty="0"/>
              <a:t> </a:t>
            </a:r>
            <a:r>
              <a:rPr lang="en-US" dirty="0" err="1"/>
              <a:t>đầu</a:t>
            </a:r>
            <a:r>
              <a:rPr lang="en-US" dirty="0"/>
              <a:t> = (N*M) * (256) + (N*M)</a:t>
            </a:r>
          </a:p>
          <a:p>
            <a:r>
              <a:rPr lang="en-US" dirty="0"/>
              <a:t>	</a:t>
            </a:r>
            <a:r>
              <a:rPr lang="en-US" dirty="0" err="1"/>
              <a:t>tổng</a:t>
            </a:r>
            <a:r>
              <a:rPr lang="en-US" dirty="0"/>
              <a:t> </a:t>
            </a:r>
            <a:r>
              <a:rPr lang="en-US" dirty="0" err="1"/>
              <a:t>số</a:t>
            </a:r>
            <a:r>
              <a:rPr lang="en-US" dirty="0"/>
              <a:t> </a:t>
            </a:r>
            <a:r>
              <a:rPr lang="en-US" dirty="0" err="1"/>
              <a:t>lượng</a:t>
            </a:r>
            <a:r>
              <a:rPr lang="en-US" dirty="0"/>
              <a:t> </a:t>
            </a:r>
            <a:r>
              <a:rPr lang="en-US" dirty="0" err="1"/>
              <a:t>liên</a:t>
            </a:r>
            <a:r>
              <a:rPr lang="en-US" dirty="0"/>
              <a:t> </a:t>
            </a:r>
            <a:r>
              <a:rPr lang="en-US" dirty="0" err="1"/>
              <a:t>kết</a:t>
            </a:r>
            <a:r>
              <a:rPr lang="en-US" dirty="0"/>
              <a:t> ma </a:t>
            </a:r>
            <a:r>
              <a:rPr lang="en-US" dirty="0" err="1"/>
              <a:t>trận</a:t>
            </a:r>
            <a:r>
              <a:rPr lang="en-US" dirty="0"/>
              <a:t> </a:t>
            </a:r>
            <a:r>
              <a:rPr lang="en-US" dirty="0" err="1"/>
              <a:t>thứ</a:t>
            </a:r>
            <a:r>
              <a:rPr lang="en-US" dirty="0"/>
              <a:t> 2 = (256) * (43) + (256) = 11264 </a:t>
            </a:r>
          </a:p>
        </p:txBody>
      </p:sp>
    </p:spTree>
    <p:extLst>
      <p:ext uri="{BB962C8B-B14F-4D97-AF65-F5344CB8AC3E}">
        <p14:creationId xmlns:p14="http://schemas.microsoft.com/office/powerpoint/2010/main" val="2769099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27881E-C8A7-4C8F-A588-AE0F10D938DD}"/>
              </a:ext>
            </a:extLst>
          </p:cNvPr>
          <p:cNvSpPr>
            <a:spLocks noGrp="1"/>
          </p:cNvSpPr>
          <p:nvPr>
            <p:ph type="title"/>
          </p:nvPr>
        </p:nvSpPr>
        <p:spPr>
          <a:xfrm>
            <a:off x="838200" y="171162"/>
            <a:ext cx="2840182" cy="2371148"/>
          </a:xfrm>
        </p:spPr>
        <p:txBody>
          <a:bodyPr vert="horz" lIns="91440" tIns="45720" rIns="91440" bIns="45720" rtlCol="0" anchor="ctr">
            <a:normAutofit/>
          </a:bodyPr>
          <a:lstStyle/>
          <a:p>
            <a:r>
              <a:rPr lang="en-US" sz="3200" b="1" kern="1200">
                <a:solidFill>
                  <a:srgbClr val="FFFFFF"/>
                </a:solidFill>
                <a:latin typeface="+mj-lt"/>
                <a:ea typeface="+mj-ea"/>
                <a:cs typeface="+mj-cs"/>
              </a:rPr>
              <a:t>Kết quả train:</a:t>
            </a:r>
            <a:endParaRPr lang="en-US" sz="3200" kern="1200">
              <a:solidFill>
                <a:srgbClr val="FFFFFF"/>
              </a:solidFill>
              <a:latin typeface="+mj-lt"/>
              <a:ea typeface="+mj-ea"/>
              <a:cs typeface="+mj-cs"/>
            </a:endParaRPr>
          </a:p>
        </p:txBody>
      </p:sp>
      <p:pic>
        <p:nvPicPr>
          <p:cNvPr id="5" name="Content Placeholder 4" descr="A graph of a graph&#10;&#10;Description automatically generated with medium confidence">
            <a:extLst>
              <a:ext uri="{FF2B5EF4-FFF2-40B4-BE49-F238E27FC236}">
                <a16:creationId xmlns:a16="http://schemas.microsoft.com/office/drawing/2014/main" id="{1D070E83-7DFF-4B3D-911E-272E9B668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7933" y="674162"/>
            <a:ext cx="7347537" cy="5510652"/>
          </a:xfrm>
          <a:prstGeom prst="rect">
            <a:avLst/>
          </a:prstGeom>
        </p:spPr>
      </p:pic>
    </p:spTree>
    <p:extLst>
      <p:ext uri="{BB962C8B-B14F-4D97-AF65-F5344CB8AC3E}">
        <p14:creationId xmlns:p14="http://schemas.microsoft.com/office/powerpoint/2010/main" val="3693209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vi-VN" sz="5400" b="1" dirty="0" err="1"/>
              <a:t>Kết</a:t>
            </a:r>
            <a:r>
              <a:rPr lang="vi-VN" sz="5400" b="1" dirty="0"/>
              <a:t> </a:t>
            </a:r>
            <a:r>
              <a:rPr lang="vi-VN" sz="5400" b="1" dirty="0" err="1"/>
              <a:t>quả</a:t>
            </a:r>
            <a:r>
              <a:rPr lang="vi-VN" sz="5400" b="1" dirty="0"/>
              <a:t> </a:t>
            </a:r>
            <a:r>
              <a:rPr lang="vi-VN" sz="5400" b="1" dirty="0" err="1"/>
              <a:t>train</a:t>
            </a:r>
            <a:r>
              <a:rPr lang="vi-VN" sz="5400" b="1" dirty="0"/>
              <a:t>:</a:t>
            </a:r>
            <a:endParaRPr lang="en-US" sz="5400" b="1" dirty="0"/>
          </a:p>
        </p:txBody>
      </p:sp>
      <p:sp>
        <p:nvSpPr>
          <p:cNvPr id="4" name="Subtitle 2">
            <a:extLst>
              <a:ext uri="{FF2B5EF4-FFF2-40B4-BE49-F238E27FC236}">
                <a16:creationId xmlns:a16="http://schemas.microsoft.com/office/drawing/2014/main" id="{F7B264FB-A5E6-54ED-3175-FB92C9DFDD61}"/>
              </a:ext>
            </a:extLst>
          </p:cNvPr>
          <p:cNvSpPr txBox="1">
            <a:spLocks/>
          </p:cNvSpPr>
          <p:nvPr/>
        </p:nvSpPr>
        <p:spPr>
          <a:xfrm>
            <a:off x="958880" y="1609077"/>
            <a:ext cx="11233120" cy="3639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5" name="Picture 4">
            <a:extLst>
              <a:ext uri="{FF2B5EF4-FFF2-40B4-BE49-F238E27FC236}">
                <a16:creationId xmlns:a16="http://schemas.microsoft.com/office/drawing/2014/main" id="{812222C9-0AC4-4A59-8EC2-692186B23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325" y="1609077"/>
            <a:ext cx="6415050" cy="5147880"/>
          </a:xfrm>
          <a:prstGeom prst="rect">
            <a:avLst/>
          </a:prstGeom>
        </p:spPr>
      </p:pic>
    </p:spTree>
    <p:extLst>
      <p:ext uri="{BB962C8B-B14F-4D97-AF65-F5344CB8AC3E}">
        <p14:creationId xmlns:p14="http://schemas.microsoft.com/office/powerpoint/2010/main" val="212480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E782FB-454A-C600-B074-133E27FDF861}"/>
              </a:ext>
            </a:extLst>
          </p:cNvPr>
          <p:cNvPicPr>
            <a:picLocks noChangeAspect="1"/>
          </p:cNvPicPr>
          <p:nvPr/>
        </p:nvPicPr>
        <p:blipFill>
          <a:blip r:embed="rId2"/>
          <a:stretch>
            <a:fillRect/>
          </a:stretch>
        </p:blipFill>
        <p:spPr>
          <a:xfrm>
            <a:off x="0" y="42848"/>
            <a:ext cx="12192000" cy="6772304"/>
          </a:xfrm>
          <a:prstGeom prst="rect">
            <a:avLst/>
          </a:prstGeom>
        </p:spPr>
      </p:pic>
      <p:pic>
        <p:nvPicPr>
          <p:cNvPr id="6" name="Picture 5">
            <a:extLst>
              <a:ext uri="{FF2B5EF4-FFF2-40B4-BE49-F238E27FC236}">
                <a16:creationId xmlns:a16="http://schemas.microsoft.com/office/drawing/2014/main" id="{D9911CC9-D08A-F5D4-380A-CC07F07D79BE}"/>
              </a:ext>
            </a:extLst>
          </p:cNvPr>
          <p:cNvPicPr>
            <a:picLocks noChangeAspect="1"/>
          </p:cNvPicPr>
          <p:nvPr/>
        </p:nvPicPr>
        <p:blipFill>
          <a:blip r:embed="rId3"/>
          <a:stretch>
            <a:fillRect/>
          </a:stretch>
        </p:blipFill>
        <p:spPr>
          <a:xfrm>
            <a:off x="0" y="43361"/>
            <a:ext cx="12192000" cy="6771278"/>
          </a:xfrm>
          <a:prstGeom prst="rect">
            <a:avLst/>
          </a:prstGeom>
        </p:spPr>
      </p:pic>
    </p:spTree>
    <p:extLst>
      <p:ext uri="{BB962C8B-B14F-4D97-AF65-F5344CB8AC3E}">
        <p14:creationId xmlns:p14="http://schemas.microsoft.com/office/powerpoint/2010/main" val="2262329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a:xfrm>
            <a:off x="307759" y="2047567"/>
            <a:ext cx="11576482" cy="4351338"/>
          </a:xfrm>
        </p:spPr>
        <p:txBody>
          <a:bodyPr>
            <a:normAutofit/>
          </a:bodyPr>
          <a:lstStyle/>
          <a:p>
            <a:pPr marL="0" indent="0" algn="ctr">
              <a:buNone/>
            </a:pPr>
            <a:r>
              <a:rPr lang="en-US" sz="9600" dirty="0" err="1"/>
              <a:t>CẢM</a:t>
            </a:r>
            <a:r>
              <a:rPr lang="en-US" sz="9600" dirty="0"/>
              <a:t> </a:t>
            </a:r>
            <a:r>
              <a:rPr lang="en-US" sz="9600" dirty="0" err="1"/>
              <a:t>ƠN</a:t>
            </a:r>
            <a:r>
              <a:rPr lang="en-US" sz="9600" dirty="0"/>
              <a:t> </a:t>
            </a:r>
            <a:r>
              <a:rPr lang="en-US" sz="9600" dirty="0" err="1"/>
              <a:t>THẦY</a:t>
            </a:r>
            <a:r>
              <a:rPr lang="en-US" sz="9600" dirty="0"/>
              <a:t> </a:t>
            </a:r>
            <a:r>
              <a:rPr lang="en-US" sz="9600" dirty="0" err="1"/>
              <a:t>VÀ</a:t>
            </a:r>
            <a:r>
              <a:rPr lang="en-US" sz="9600" dirty="0"/>
              <a:t> </a:t>
            </a:r>
            <a:r>
              <a:rPr lang="en-US" sz="9600" dirty="0" err="1"/>
              <a:t>CÁC</a:t>
            </a:r>
            <a:r>
              <a:rPr lang="en-US" sz="9600" dirty="0"/>
              <a:t> </a:t>
            </a:r>
            <a:r>
              <a:rPr lang="en-US" sz="9600" dirty="0" err="1"/>
              <a:t>BẠN</a:t>
            </a:r>
            <a:r>
              <a:rPr lang="en-US" sz="9600" dirty="0"/>
              <a:t> </a:t>
            </a:r>
            <a:r>
              <a:rPr lang="en-US" sz="9600" dirty="0" err="1"/>
              <a:t>ĐÃ</a:t>
            </a:r>
            <a:r>
              <a:rPr lang="en-US" sz="9600" dirty="0"/>
              <a:t> </a:t>
            </a:r>
            <a:r>
              <a:rPr lang="en-US" sz="9600" dirty="0" err="1"/>
              <a:t>LẮNG</a:t>
            </a:r>
            <a:r>
              <a:rPr lang="en-US" sz="9600" dirty="0"/>
              <a:t> NGHE</a:t>
            </a:r>
          </a:p>
        </p:txBody>
      </p:sp>
    </p:spTree>
    <p:extLst>
      <p:ext uri="{BB962C8B-B14F-4D97-AF65-F5344CB8AC3E}">
        <p14:creationId xmlns:p14="http://schemas.microsoft.com/office/powerpoint/2010/main" val="450465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031926F-6D27-8635-CF44-1CBE62C2D63E}"/>
              </a:ext>
            </a:extLst>
          </p:cNvPr>
          <p:cNvPicPr>
            <a:picLocks noChangeAspect="1"/>
          </p:cNvPicPr>
          <p:nvPr/>
        </p:nvPicPr>
        <p:blipFill>
          <a:blip r:embed="rId2"/>
          <a:stretch>
            <a:fillRect/>
          </a:stretch>
        </p:blipFill>
        <p:spPr>
          <a:xfrm>
            <a:off x="0" y="7823"/>
            <a:ext cx="12192000" cy="6842354"/>
          </a:xfrm>
          <a:prstGeom prst="rect">
            <a:avLst/>
          </a:prstGeom>
        </p:spPr>
      </p:pic>
    </p:spTree>
    <p:extLst>
      <p:ext uri="{BB962C8B-B14F-4D97-AF65-F5344CB8AC3E}">
        <p14:creationId xmlns:p14="http://schemas.microsoft.com/office/powerpoint/2010/main" val="1790223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112B7DD-05FD-1922-5AB6-209B7089514A}"/>
              </a:ext>
            </a:extLst>
          </p:cNvPr>
          <p:cNvPicPr>
            <a:picLocks noChangeAspect="1"/>
          </p:cNvPicPr>
          <p:nvPr/>
        </p:nvPicPr>
        <p:blipFill>
          <a:blip r:embed="rId2"/>
          <a:stretch>
            <a:fillRect/>
          </a:stretch>
        </p:blipFill>
        <p:spPr>
          <a:xfrm>
            <a:off x="0" y="32591"/>
            <a:ext cx="12192000" cy="6792817"/>
          </a:xfrm>
          <a:prstGeom prst="rect">
            <a:avLst/>
          </a:prstGeom>
        </p:spPr>
      </p:pic>
    </p:spTree>
    <p:extLst>
      <p:ext uri="{BB962C8B-B14F-4D97-AF65-F5344CB8AC3E}">
        <p14:creationId xmlns:p14="http://schemas.microsoft.com/office/powerpoint/2010/main" val="2348048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E782FB-454A-C600-B074-133E27FDF861}"/>
              </a:ext>
            </a:extLst>
          </p:cNvPr>
          <p:cNvPicPr>
            <a:picLocks noChangeAspect="1"/>
          </p:cNvPicPr>
          <p:nvPr/>
        </p:nvPicPr>
        <p:blipFill>
          <a:blip r:embed="rId2"/>
          <a:stretch>
            <a:fillRect/>
          </a:stretch>
        </p:blipFill>
        <p:spPr>
          <a:xfrm>
            <a:off x="0" y="42848"/>
            <a:ext cx="12192000" cy="6772304"/>
          </a:xfrm>
          <a:prstGeom prst="rect">
            <a:avLst/>
          </a:prstGeom>
        </p:spPr>
      </p:pic>
    </p:spTree>
    <p:extLst>
      <p:ext uri="{BB962C8B-B14F-4D97-AF65-F5344CB8AC3E}">
        <p14:creationId xmlns:p14="http://schemas.microsoft.com/office/powerpoint/2010/main" val="2167536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E782FB-454A-C600-B074-133E27FDF861}"/>
              </a:ext>
            </a:extLst>
          </p:cNvPr>
          <p:cNvPicPr>
            <a:picLocks noChangeAspect="1"/>
          </p:cNvPicPr>
          <p:nvPr/>
        </p:nvPicPr>
        <p:blipFill>
          <a:blip r:embed="rId2"/>
          <a:stretch>
            <a:fillRect/>
          </a:stretch>
        </p:blipFill>
        <p:spPr>
          <a:xfrm>
            <a:off x="0" y="42848"/>
            <a:ext cx="12192000" cy="6772304"/>
          </a:xfrm>
          <a:prstGeom prst="rect">
            <a:avLst/>
          </a:prstGeom>
        </p:spPr>
      </p:pic>
      <p:pic>
        <p:nvPicPr>
          <p:cNvPr id="6" name="Picture 5">
            <a:extLst>
              <a:ext uri="{FF2B5EF4-FFF2-40B4-BE49-F238E27FC236}">
                <a16:creationId xmlns:a16="http://schemas.microsoft.com/office/drawing/2014/main" id="{266F21B5-D5AE-20AF-7E99-DE4D1C0DA542}"/>
              </a:ext>
            </a:extLst>
          </p:cNvPr>
          <p:cNvPicPr>
            <a:picLocks noChangeAspect="1"/>
          </p:cNvPicPr>
          <p:nvPr/>
        </p:nvPicPr>
        <p:blipFill>
          <a:blip r:embed="rId3"/>
          <a:stretch>
            <a:fillRect/>
          </a:stretch>
        </p:blipFill>
        <p:spPr>
          <a:xfrm>
            <a:off x="0" y="19687"/>
            <a:ext cx="12192000" cy="6818625"/>
          </a:xfrm>
          <a:prstGeom prst="rect">
            <a:avLst/>
          </a:prstGeom>
        </p:spPr>
      </p:pic>
    </p:spTree>
    <p:extLst>
      <p:ext uri="{BB962C8B-B14F-4D97-AF65-F5344CB8AC3E}">
        <p14:creationId xmlns:p14="http://schemas.microsoft.com/office/powerpoint/2010/main" val="3291793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B182-44CC-F6D8-F7EF-3318260327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5234F-DFAC-F170-145D-B21359FDA1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2E782FB-454A-C600-B074-133E27FDF861}"/>
              </a:ext>
            </a:extLst>
          </p:cNvPr>
          <p:cNvPicPr>
            <a:picLocks noChangeAspect="1"/>
          </p:cNvPicPr>
          <p:nvPr/>
        </p:nvPicPr>
        <p:blipFill>
          <a:blip r:embed="rId2"/>
          <a:stretch>
            <a:fillRect/>
          </a:stretch>
        </p:blipFill>
        <p:spPr>
          <a:xfrm>
            <a:off x="0" y="42848"/>
            <a:ext cx="12192000" cy="6772304"/>
          </a:xfrm>
          <a:prstGeom prst="rect">
            <a:avLst/>
          </a:prstGeom>
        </p:spPr>
      </p:pic>
      <p:pic>
        <p:nvPicPr>
          <p:cNvPr id="6" name="Picture 5">
            <a:extLst>
              <a:ext uri="{FF2B5EF4-FFF2-40B4-BE49-F238E27FC236}">
                <a16:creationId xmlns:a16="http://schemas.microsoft.com/office/drawing/2014/main" id="{C8A1E228-E8A8-9CC6-28CF-2ED5F1CAC5FF}"/>
              </a:ext>
            </a:extLst>
          </p:cNvPr>
          <p:cNvPicPr>
            <a:picLocks noChangeAspect="1"/>
          </p:cNvPicPr>
          <p:nvPr/>
        </p:nvPicPr>
        <p:blipFill>
          <a:blip r:embed="rId3"/>
          <a:stretch>
            <a:fillRect/>
          </a:stretch>
        </p:blipFill>
        <p:spPr>
          <a:xfrm>
            <a:off x="0" y="10985"/>
            <a:ext cx="12192000" cy="6836030"/>
          </a:xfrm>
          <a:prstGeom prst="rect">
            <a:avLst/>
          </a:prstGeom>
        </p:spPr>
      </p:pic>
    </p:spTree>
    <p:extLst>
      <p:ext uri="{BB962C8B-B14F-4D97-AF65-F5344CB8AC3E}">
        <p14:creationId xmlns:p14="http://schemas.microsoft.com/office/powerpoint/2010/main" val="3077981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en-US" sz="5400" b="1" dirty="0"/>
              <a:t>1. Convolutional layer</a:t>
            </a:r>
          </a:p>
        </p:txBody>
      </p:sp>
      <p:pic>
        <p:nvPicPr>
          <p:cNvPr id="1026" name="Picture 2">
            <a:extLst>
              <a:ext uri="{FF2B5EF4-FFF2-40B4-BE49-F238E27FC236}">
                <a16:creationId xmlns:a16="http://schemas.microsoft.com/office/drawing/2014/main" id="{F6431A51-ADE5-3106-1869-A32C1C81CF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1907" y="1326704"/>
            <a:ext cx="4514850" cy="3286125"/>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F7B264FB-A5E6-54ED-3175-FB92C9DFDD61}"/>
              </a:ext>
            </a:extLst>
          </p:cNvPr>
          <p:cNvSpPr txBox="1">
            <a:spLocks/>
          </p:cNvSpPr>
          <p:nvPr/>
        </p:nvSpPr>
        <p:spPr>
          <a:xfrm>
            <a:off x="6710779" y="1584152"/>
            <a:ext cx="4856018" cy="38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400" b="0" i="0" u="none" strike="noStrike" dirty="0">
                <a:solidFill>
                  <a:srgbClr val="1B1B1B"/>
                </a:solidFill>
                <a:effectLst/>
                <a:highlight>
                  <a:srgbClr val="FFFFFF"/>
                </a:highlight>
                <a:latin typeface="Arial" panose="020B0604020202020204" pitchFamily="34" charset="0"/>
              </a:rPr>
              <a:t>Tích chập là lớp đầu tiên để trích xuất các tính năng từ hình ảnh đầu vào. </a:t>
            </a:r>
            <a:endParaRPr lang="en-US" sz="2400" b="0" i="0" u="none" strike="noStrike" dirty="0">
              <a:solidFill>
                <a:srgbClr val="1B1B1B"/>
              </a:solidFill>
              <a:effectLst/>
              <a:highlight>
                <a:srgbClr val="FFFFFF"/>
              </a:highlight>
              <a:latin typeface="Arial" panose="020B0604020202020204" pitchFamily="34" charset="0"/>
            </a:endParaRPr>
          </a:p>
          <a:p>
            <a:r>
              <a:rPr lang="vi-VN" sz="2400" b="0" i="0" u="none" strike="noStrike" dirty="0">
                <a:solidFill>
                  <a:srgbClr val="1B1B1B"/>
                </a:solidFill>
                <a:effectLst/>
                <a:highlight>
                  <a:srgbClr val="FFFFFF"/>
                </a:highlight>
                <a:latin typeface="Arial" panose="020B0604020202020204" pitchFamily="34" charset="0"/>
              </a:rPr>
              <a:t>Tích chập duy trì mối quan hệ giữa các pixel bằng cách tìm hiểu các tính năng hình ảnh bằng cách sử dụng các ô vuông nhỏ của dữ liệu đầu vào. Nó là 1 phép toán có 2 đầu vào như ma trận hình ảnh và 1 bộ lọc hoặc hạt nhân.</a:t>
            </a:r>
            <a:endParaRPr lang="en-US" sz="3600" dirty="0"/>
          </a:p>
        </p:txBody>
      </p:sp>
    </p:spTree>
    <p:extLst>
      <p:ext uri="{BB962C8B-B14F-4D97-AF65-F5344CB8AC3E}">
        <p14:creationId xmlns:p14="http://schemas.microsoft.com/office/powerpoint/2010/main" val="2509244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en-US" sz="5400" b="1" dirty="0"/>
              <a:t>2. Pooling layer</a:t>
            </a:r>
          </a:p>
        </p:txBody>
      </p:sp>
      <p:sp>
        <p:nvSpPr>
          <p:cNvPr id="4" name="Subtitle 2">
            <a:extLst>
              <a:ext uri="{FF2B5EF4-FFF2-40B4-BE49-F238E27FC236}">
                <a16:creationId xmlns:a16="http://schemas.microsoft.com/office/drawing/2014/main" id="{F7B264FB-A5E6-54ED-3175-FB92C9DFDD61}"/>
              </a:ext>
            </a:extLst>
          </p:cNvPr>
          <p:cNvSpPr txBox="1">
            <a:spLocks/>
          </p:cNvSpPr>
          <p:nvPr/>
        </p:nvSpPr>
        <p:spPr>
          <a:xfrm>
            <a:off x="1559603" y="4336230"/>
            <a:ext cx="4856018" cy="38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2000" dirty="0"/>
              <a:t>Lớp pooling sẽ giảm bớt số lượng tham số khi hình ảnh quá lớn. Không gian pooling còn được gọi là lấy mẫu con hoặc lấy mẫu xuống làm giảm kích thước của mỗi map nhưng vẫn giữ lại thông tin quan trọng</a:t>
            </a:r>
            <a:r>
              <a:rPr lang="en-US" sz="2000" dirty="0"/>
              <a:t>.</a:t>
            </a:r>
          </a:p>
        </p:txBody>
      </p:sp>
      <p:pic>
        <p:nvPicPr>
          <p:cNvPr id="5" name="Picture 4">
            <a:extLst>
              <a:ext uri="{FF2B5EF4-FFF2-40B4-BE49-F238E27FC236}">
                <a16:creationId xmlns:a16="http://schemas.microsoft.com/office/drawing/2014/main" id="{68BBB6BB-45FA-848F-50F9-7735B287E256}"/>
              </a:ext>
            </a:extLst>
          </p:cNvPr>
          <p:cNvPicPr>
            <a:picLocks noChangeAspect="1"/>
          </p:cNvPicPr>
          <p:nvPr/>
        </p:nvPicPr>
        <p:blipFill>
          <a:blip r:embed="rId2"/>
          <a:stretch>
            <a:fillRect/>
          </a:stretch>
        </p:blipFill>
        <p:spPr>
          <a:xfrm>
            <a:off x="1559603" y="1648326"/>
            <a:ext cx="6587231" cy="2350552"/>
          </a:xfrm>
          <a:prstGeom prst="rect">
            <a:avLst/>
          </a:prstGeom>
        </p:spPr>
      </p:pic>
    </p:spTree>
    <p:extLst>
      <p:ext uri="{BB962C8B-B14F-4D97-AF65-F5344CB8AC3E}">
        <p14:creationId xmlns:p14="http://schemas.microsoft.com/office/powerpoint/2010/main" val="104126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70BC-44C8-4D5A-AB0D-AE2F88A8EE88}"/>
              </a:ext>
            </a:extLst>
          </p:cNvPr>
          <p:cNvSpPr>
            <a:spLocks noGrp="1"/>
          </p:cNvSpPr>
          <p:nvPr>
            <p:ph type="title"/>
          </p:nvPr>
        </p:nvSpPr>
        <p:spPr/>
        <p:txBody>
          <a:bodyPr/>
          <a:lstStyle/>
          <a:p>
            <a:r>
              <a:rPr lang="en-US" sz="5400" dirty="0"/>
              <a:t>2. Pooling layer</a:t>
            </a:r>
          </a:p>
        </p:txBody>
      </p:sp>
      <p:sp>
        <p:nvSpPr>
          <p:cNvPr id="4" name="Subtitle 2">
            <a:extLst>
              <a:ext uri="{FF2B5EF4-FFF2-40B4-BE49-F238E27FC236}">
                <a16:creationId xmlns:a16="http://schemas.microsoft.com/office/drawing/2014/main" id="{F7B264FB-A5E6-54ED-3175-FB92C9DFDD61}"/>
              </a:ext>
            </a:extLst>
          </p:cNvPr>
          <p:cNvSpPr txBox="1">
            <a:spLocks/>
          </p:cNvSpPr>
          <p:nvPr/>
        </p:nvSpPr>
        <p:spPr>
          <a:xfrm>
            <a:off x="1200092" y="1690688"/>
            <a:ext cx="4856018" cy="38134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t>Thường</a:t>
            </a:r>
            <a:r>
              <a:rPr lang="en-US" sz="2000" dirty="0"/>
              <a:t> </a:t>
            </a:r>
            <a:r>
              <a:rPr lang="en-US" sz="2000" dirty="0" err="1"/>
              <a:t>có</a:t>
            </a:r>
            <a:r>
              <a:rPr lang="en-US" sz="2000" dirty="0"/>
              <a:t> 2 </a:t>
            </a:r>
            <a:r>
              <a:rPr lang="en-US" sz="2000" dirty="0" err="1"/>
              <a:t>loại</a:t>
            </a:r>
            <a:r>
              <a:rPr lang="en-US" sz="2000" dirty="0"/>
              <a:t> Pooling </a:t>
            </a:r>
            <a:r>
              <a:rPr lang="en-US" sz="2000" dirty="0" err="1"/>
              <a:t>phổ</a:t>
            </a:r>
            <a:r>
              <a:rPr lang="en-US" sz="2000" dirty="0"/>
              <a:t> </a:t>
            </a:r>
            <a:r>
              <a:rPr lang="en-US" sz="2000" dirty="0" err="1"/>
              <a:t>biến</a:t>
            </a:r>
            <a:r>
              <a:rPr lang="en-US" sz="2000" dirty="0"/>
              <a:t>.</a:t>
            </a:r>
            <a:endParaRPr lang="en-US" dirty="0"/>
          </a:p>
        </p:txBody>
      </p:sp>
      <p:pic>
        <p:nvPicPr>
          <p:cNvPr id="3076" name="Picture 4">
            <a:extLst>
              <a:ext uri="{FF2B5EF4-FFF2-40B4-BE49-F238E27FC236}">
                <a16:creationId xmlns:a16="http://schemas.microsoft.com/office/drawing/2014/main" id="{61CD9903-5691-46DC-DB24-16E4D2661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068" y="2374483"/>
            <a:ext cx="4537042" cy="334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565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408</Words>
  <Application>Microsoft Office PowerPoint</Application>
  <PresentationFormat>Widescreen</PresentationFormat>
  <Paragraphs>17</Paragraphs>
  <Slides>15</Slides>
  <Notes>0</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1. Convolutional layer</vt:lpstr>
      <vt:lpstr>2. Pooling layer</vt:lpstr>
      <vt:lpstr>2. Pooling layer</vt:lpstr>
      <vt:lpstr>3. Fully connected layer(Dense)</vt:lpstr>
      <vt:lpstr>- Chi tiết về Dense:</vt:lpstr>
      <vt:lpstr>Kết quả train:</vt:lpstr>
      <vt:lpstr>Kết quả train: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Bi</dc:creator>
  <cp:lastModifiedBy>Nguyễn Quốc Huy</cp:lastModifiedBy>
  <cp:revision>3</cp:revision>
  <dcterms:created xsi:type="dcterms:W3CDTF">2024-04-25T06:28:58Z</dcterms:created>
  <dcterms:modified xsi:type="dcterms:W3CDTF">2024-05-08T07:43:37Z</dcterms:modified>
</cp:coreProperties>
</file>